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4" r:id="rId2"/>
    <p:sldId id="325" r:id="rId3"/>
    <p:sldId id="326" r:id="rId4"/>
    <p:sldId id="289" r:id="rId5"/>
    <p:sldId id="283" r:id="rId6"/>
    <p:sldId id="281" r:id="rId7"/>
    <p:sldId id="292" r:id="rId8"/>
    <p:sldId id="296" r:id="rId9"/>
    <p:sldId id="294" r:id="rId10"/>
    <p:sldId id="295" r:id="rId11"/>
    <p:sldId id="303" r:id="rId12"/>
    <p:sldId id="297" r:id="rId13"/>
    <p:sldId id="313" r:id="rId1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 Bardos" initials="DB" lastIdx="1" clrIdx="0">
    <p:extLst>
      <p:ext uri="{19B8F6BF-5375-455C-9EA6-DF929625EA0E}">
        <p15:presenceInfo xmlns:p15="http://schemas.microsoft.com/office/powerpoint/2012/main" userId="24574bc53b4a81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C57"/>
    <a:srgbClr val="9ACA3C"/>
    <a:srgbClr val="FFED00"/>
    <a:srgbClr val="0E6EB6"/>
    <a:srgbClr val="FFCC00"/>
    <a:srgbClr val="034B77"/>
    <a:srgbClr val="003399"/>
    <a:srgbClr val="F2F2F2"/>
    <a:srgbClr val="FFFFFF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96" autoAdjust="0"/>
  </p:normalViewPr>
  <p:slideViewPr>
    <p:cSldViewPr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88" y="4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9CF8E-B6FD-4E7E-B005-17AE2D79B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2626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6302-ED48-4C53-A492-7C0FE8F88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321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43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90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49A57C-B8C3-30B3-95AD-BA4F8518E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3768" y="332656"/>
            <a:ext cx="4405383" cy="132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5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4249C11-6C55-2163-44EB-D678B83AF4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6548" y="356359"/>
            <a:ext cx="3129079" cy="94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rgbClr val="9FAEE5"/>
          </a:solidFill>
          <a:ln>
            <a:solidFill>
              <a:srgbClr val="C6D9F1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82375E-7E4C-CB22-2E8A-83C4C8779F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3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0" y="1268760"/>
            <a:ext cx="8444270" cy="69989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7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D5829F-BEC7-5785-596B-773E9911DC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5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4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biljana.guzina@mei.gov.rs" TargetMode="External"/><Relationship Id="rId7" Type="http://schemas.openxmlformats.org/officeDocument/2006/relationships/hyperlink" Target="mailto:helpdesk@brct-timisoara.ro" TargetMode="External"/><Relationship Id="rId2" Type="http://schemas.openxmlformats.org/officeDocument/2006/relationships/hyperlink" Target="mailto:stana.babic@mei.gov.r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vropa.gov.rs/" TargetMode="External"/><Relationship Id="rId5" Type="http://schemas.openxmlformats.org/officeDocument/2006/relationships/hyperlink" Target="http://www.romania-serbia.net/" TargetMode="External"/><Relationship Id="rId4" Type="http://schemas.openxmlformats.org/officeDocument/2006/relationships/hyperlink" Target="mailto:vasilija.stanic@mei.gov.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7"/>
          <p:cNvSpPr txBox="1">
            <a:spLocks/>
          </p:cNvSpPr>
          <p:nvPr/>
        </p:nvSpPr>
        <p:spPr>
          <a:xfrm>
            <a:off x="-26271" y="5595796"/>
            <a:ext cx="9144000" cy="763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18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Bor, Republic of Serbia</a:t>
            </a:r>
            <a:endParaRPr lang="en-GB" sz="1800" dirty="0">
              <a:solidFill>
                <a:schemeClr val="bg1">
                  <a:lumMod val="50000"/>
                </a:schemeClr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17"/>
          <p:cNvSpPr txBox="1">
            <a:spLocks/>
          </p:cNvSpPr>
          <p:nvPr/>
        </p:nvSpPr>
        <p:spPr>
          <a:xfrm>
            <a:off x="0" y="1955605"/>
            <a:ext cx="9144000" cy="1152129"/>
          </a:xfrm>
          <a:prstGeom prst="rect">
            <a:avLst/>
          </a:prstGeom>
          <a:gradFill flip="none" rotWithShape="1">
            <a:gsLst>
              <a:gs pos="90000">
                <a:srgbClr val="034B77"/>
              </a:gs>
              <a:gs pos="40000">
                <a:srgbClr val="3471B8"/>
              </a:gs>
            </a:gsLst>
            <a:lin ang="2400000" scaled="0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Interreg IPA </a:t>
            </a:r>
            <a:endParaRPr lang="ro-RO" sz="2400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Romania</a:t>
            </a:r>
            <a:r>
              <a:rPr lang="ro-RO" sz="2400" b="1" dirty="0">
                <a:solidFill>
                  <a:srgbClr val="FFFFFF"/>
                </a:solidFill>
              </a:rPr>
              <a:t>-</a:t>
            </a:r>
            <a:r>
              <a:rPr lang="it-IT" sz="2400" b="1" dirty="0">
                <a:solidFill>
                  <a:srgbClr val="FFFFFF"/>
                </a:solidFill>
              </a:rPr>
              <a:t>Serbia</a:t>
            </a:r>
            <a:r>
              <a:rPr lang="ro-RO" sz="2400" b="1" dirty="0">
                <a:solidFill>
                  <a:srgbClr val="FFFFFF"/>
                </a:solidFill>
              </a:rPr>
              <a:t> Programme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6B407-E154-4189-9A59-22F8D6604218}"/>
              </a:ext>
            </a:extLst>
          </p:cNvPr>
          <p:cNvSpPr txBox="1"/>
          <p:nvPr/>
        </p:nvSpPr>
        <p:spPr>
          <a:xfrm>
            <a:off x="0" y="3107734"/>
            <a:ext cx="9144000" cy="390492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Cooperation beyond borders!</a:t>
            </a:r>
            <a:endParaRPr lang="en-GB" sz="16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BF1B044-BDD0-4A9A-A805-BFD910548384}"/>
              </a:ext>
            </a:extLst>
          </p:cNvPr>
          <p:cNvSpPr txBox="1">
            <a:spLocks/>
          </p:cNvSpPr>
          <p:nvPr/>
        </p:nvSpPr>
        <p:spPr>
          <a:xfrm>
            <a:off x="-17045" y="6440963"/>
            <a:ext cx="9125549" cy="37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>
              <a:lnSpc>
                <a:spcPct val="104000"/>
              </a:lnSpc>
              <a:spcBef>
                <a:spcPts val="220"/>
              </a:spcBef>
              <a:buFontTx/>
              <a:buNone/>
              <a:defRPr/>
            </a:pPr>
            <a:r>
              <a:rPr lang="ro-RO" sz="1600" dirty="0">
                <a:solidFill>
                  <a:schemeClr val="tx1"/>
                </a:solidFill>
                <a:latin typeface="+mn-lt"/>
              </a:rPr>
              <a:t>Programme 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co-financed by the European Union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ABF2B8-9EFA-3919-C075-30C2E9847E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85" y="3936044"/>
            <a:ext cx="891562" cy="8915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BCA5CC-EAD1-BC4C-F106-041C23838F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6044"/>
            <a:ext cx="894579" cy="8915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BFA6C18-4F3C-E51C-4917-972F664F0B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45" y="3936044"/>
            <a:ext cx="891562" cy="8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4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>
            <a:extLst>
              <a:ext uri="{FF2B5EF4-FFF2-40B4-BE49-F238E27FC236}">
                <a16:creationId xmlns:a16="http://schemas.microsoft.com/office/drawing/2014/main" id="{FE77A918-CE67-6B42-D19B-08640AAE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944" y="332656"/>
            <a:ext cx="4690864" cy="1008111"/>
          </a:xfrm>
        </p:spPr>
        <p:txBody>
          <a:bodyPr/>
          <a:lstStyle/>
          <a:p>
            <a:pPr eaLnBrk="1" hangingPunct="1"/>
            <a:r>
              <a:rPr lang="sr-Cyrl-RS" altLang="en-US" sz="3200" b="1" dirty="0">
                <a:latin typeface="Arial" panose="020B0604020202020204" pitchFamily="34" charset="0"/>
              </a:rPr>
              <a:t>КОНКУРСНА ПРОЦЕДУРА </a:t>
            </a: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3316" name="Subtitle 2">
            <a:extLst>
              <a:ext uri="{FF2B5EF4-FFF2-40B4-BE49-F238E27FC236}">
                <a16:creationId xmlns:a16="http://schemas.microsoft.com/office/drawing/2014/main" id="{C8B0CB54-FECF-9566-4655-1581CC8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sr-Cyrl-R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Расписивање јавног позива (минимум 90 дана)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Објављивање апликационог пакета, одржавање радионица, инфо дана, форума за тражење партнера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 истеку рока, процедура евалуације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Усвајање ранг листе добро оцењених пројеката и пројеката предложених за финансирање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>
            <a:extLst>
              <a:ext uri="{FF2B5EF4-FFF2-40B4-BE49-F238E27FC236}">
                <a16:creationId xmlns:a16="http://schemas.microsoft.com/office/drawing/2014/main" id="{EE3E9F48-AF1E-C390-7DD0-FF226B1F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928" y="332656"/>
            <a:ext cx="4968552" cy="1008111"/>
          </a:xfrm>
        </p:spPr>
        <p:txBody>
          <a:bodyPr/>
          <a:lstStyle/>
          <a:p>
            <a:pPr eaLnBrk="1" hangingPunct="1"/>
            <a:r>
              <a:rPr lang="sr-Cyrl-RS" altLang="en-US" sz="3200" b="1" dirty="0">
                <a:latin typeface="Arial" panose="020B0604020202020204" pitchFamily="34" charset="0"/>
              </a:rPr>
              <a:t>ИМПЛЕМЕНТАЦИЈА </a:t>
            </a: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4340" name="Subtitle 2">
            <a:extLst>
              <a:ext uri="{FF2B5EF4-FFF2-40B4-BE49-F238E27FC236}">
                <a16:creationId xmlns:a16="http://schemas.microsoft.com/office/drawing/2014/main" id="{97A9EBA9-2EF7-E7DC-1AEC-AEE82733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6084"/>
            <a:ext cx="8579296" cy="5112568"/>
          </a:xfrm>
        </p:spPr>
        <p:txBody>
          <a:bodyPr>
            <a:normAutofit fontScale="92500"/>
          </a:bodyPr>
          <a:lstStyle/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Потписивање уговора – имплементација почиње да тече!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Новац за претфинансирање (аванс, паушал за припрему пројекта)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Јавне набавке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Први извештајни период (финансијски и наративни извештај)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ФЛЦ контрола и валидација (свака земља има своју ФЛЦ контролу, рок за валидацију трошкова и рок за предају извештаја)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Водећи партнер прави консолидовани извештај и консолидовани захтев за повраћај средстава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Рефундација по принципу 85% - 15 %</a:t>
            </a: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ср. партн.</a:t>
            </a:r>
          </a:p>
          <a:p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ФЛЦ контрола на терену и ЗС мониторинг посете</a:t>
            </a:r>
            <a:endParaRPr lang="sr-Latn-C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>
            <a:extLst>
              <a:ext uri="{FF2B5EF4-FFF2-40B4-BE49-F238E27FC236}">
                <a16:creationId xmlns:a16="http://schemas.microsoft.com/office/drawing/2014/main" id="{03C9EA9E-1AEE-9D07-32BF-B08E2A95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4896544" cy="1008111"/>
          </a:xfrm>
        </p:spPr>
        <p:txBody>
          <a:bodyPr/>
          <a:lstStyle/>
          <a:p>
            <a:pPr eaLnBrk="1" hangingPunct="1"/>
            <a:r>
              <a:rPr lang="sr-Cyrl-RS" altLang="en-US" sz="3200" b="1" dirty="0">
                <a:latin typeface="Arial" panose="020B0604020202020204" pitchFamily="34" charset="0"/>
              </a:rPr>
              <a:t>ПРОБЛЕМИ</a:t>
            </a: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5364" name="Subtitle 2">
            <a:extLst>
              <a:ext uri="{FF2B5EF4-FFF2-40B4-BE49-F238E27FC236}">
                <a16:creationId xmlns:a16="http://schemas.microsoft.com/office/drawing/2014/main" id="{17E0AEFB-F7AF-C571-0406-994C66F69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sr-Cyrl-RS" altLang="en-US" sz="28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Енглески језик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(Водич за подносиоце пројеката, апликација, уговор, јавне набавке, извештавање)</a:t>
            </a:r>
          </a:p>
          <a:p>
            <a:r>
              <a:rPr lang="sr-Cyrl-RS" altLang="en-US" sz="28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Комуникациј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 са партнером</a:t>
            </a:r>
          </a:p>
          <a:p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Лоше припремљен </a:t>
            </a:r>
            <a:r>
              <a:rPr lang="sr-Cyrl-RS" altLang="en-US" sz="28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пројекат и буџет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(ангажовање спољних експерата)</a:t>
            </a:r>
          </a:p>
          <a:p>
            <a:r>
              <a:rPr lang="sr-Cyrl-RS" altLang="en-US" sz="28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Новац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кофинансирање и претфинансирање</a:t>
            </a:r>
          </a:p>
          <a:p>
            <a:r>
              <a:rPr lang="sr-Cyrl-RS" altLang="en-US" sz="28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Јавне набавке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(ангажовање спољног експерта за набавке)</a:t>
            </a:r>
          </a:p>
          <a:p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Недостатак </a:t>
            </a:r>
            <a:r>
              <a:rPr lang="sr-Cyrl-RS" altLang="en-US" sz="28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капацитета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 људским ресурсима (и припрема и имплементација)</a:t>
            </a:r>
          </a:p>
          <a:p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Кашњење у извештавању</a:t>
            </a:r>
            <a:endParaRPr lang="en-U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4005064"/>
            <a:ext cx="8064896" cy="2347210"/>
          </a:xfr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altLang="en-US" sz="1900" b="1" dirty="0"/>
              <a:t>Антена</a:t>
            </a:r>
            <a:r>
              <a:rPr lang="sr-Cyrl-CS" altLang="en-US" sz="1900" b="1" dirty="0"/>
              <a:t> ЗС-а у Зрењанину</a:t>
            </a:r>
            <a:r>
              <a:rPr lang="sr-Cyrl-CS" altLang="en-US" sz="1900" dirty="0"/>
              <a:t>                                            </a:t>
            </a:r>
            <a:r>
              <a:rPr lang="en-US" altLang="en-US" sz="1900" dirty="0"/>
              <a:t>   </a:t>
            </a:r>
            <a:endParaRPr lang="sr-Cyrl-CS" altLang="en-US" sz="1900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en-US" sz="1900" dirty="0"/>
              <a:t>Тел: 023 515 965                                                                      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900" dirty="0">
                <a:hlinkClick r:id="rId2"/>
              </a:rPr>
              <a:t>stana.babic@mei.gov.rs</a:t>
            </a:r>
            <a:r>
              <a:rPr lang="en-US" altLang="en-US" sz="1900" dirty="0"/>
              <a:t>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900" dirty="0">
                <a:hlinkClick r:id="rId3"/>
              </a:rPr>
              <a:t>biljana.guzina@mei.gov.rs</a:t>
            </a:r>
            <a:r>
              <a:rPr lang="en-US" altLang="en-US" sz="1900" dirty="0"/>
              <a:t>  						</a:t>
            </a:r>
            <a:endParaRPr lang="sr-Cyrl-CS" altLang="en-US" sz="1900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altLang="en-US" sz="1900" b="1" dirty="0"/>
              <a:t>МЕИ канцеларија Бор</a:t>
            </a:r>
            <a:r>
              <a:rPr lang="en-US" altLang="en-US" sz="1900" b="1" dirty="0"/>
              <a:t> </a:t>
            </a:r>
            <a:endParaRPr lang="sr-Cyrl-RS" altLang="en-US" sz="1900" b="1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en-US" sz="1900" dirty="0"/>
              <a:t>Тел: 030 458 295</a:t>
            </a:r>
            <a:r>
              <a:rPr lang="en-US" altLang="en-US" sz="1900" b="1" dirty="0"/>
              <a:t> </a:t>
            </a:r>
            <a:endParaRPr lang="sr-Cyrl-RS" altLang="en-US" sz="1900" b="1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900" dirty="0">
                <a:hlinkClick r:id="rId4"/>
              </a:rPr>
              <a:t>vasilija.stanic@mei.gov.rs</a:t>
            </a:r>
            <a:r>
              <a:rPr lang="en-US" altLang="en-US" sz="1900" dirty="0"/>
              <a:t> </a:t>
            </a:r>
            <a:endParaRPr lang="sr-Cyrl-CS" altLang="en-US" sz="19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F34990-DE2E-4D41-85FE-2A6CA3F23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C174C2-24DE-4ED7-A468-A2CF690FB0BF}"/>
              </a:ext>
            </a:extLst>
          </p:cNvPr>
          <p:cNvSpPr txBox="1"/>
          <p:nvPr/>
        </p:nvSpPr>
        <p:spPr>
          <a:xfrm>
            <a:off x="0" y="1556792"/>
            <a:ext cx="9144000" cy="180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803C5D2B-5C9B-41F3-AB99-678B13E1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37" y="1353423"/>
            <a:ext cx="7344816" cy="634008"/>
          </a:xfrm>
        </p:spPr>
        <p:txBody>
          <a:bodyPr/>
          <a:lstStyle/>
          <a:p>
            <a:r>
              <a:rPr lang="sr-Cyrl-RS" sz="4000" dirty="0">
                <a:solidFill>
                  <a:schemeClr val="tx1"/>
                </a:solidFill>
              </a:rPr>
              <a:t>ИНФОРМАЦИЈЕ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6427672-BE90-C722-A9FA-985EC2B62AF7}"/>
              </a:ext>
            </a:extLst>
          </p:cNvPr>
          <p:cNvSpPr txBox="1">
            <a:spLocks/>
          </p:cNvSpPr>
          <p:nvPr/>
        </p:nvSpPr>
        <p:spPr>
          <a:xfrm>
            <a:off x="539552" y="2060848"/>
            <a:ext cx="8064896" cy="720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900" dirty="0">
                <a:hlinkClick r:id="rId5"/>
              </a:rPr>
              <a:t>www.romania-serbia.net</a:t>
            </a:r>
            <a:endParaRPr lang="sr-Cyrl-RS" altLang="en-US" sz="1900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900" dirty="0">
                <a:hlinkClick r:id="rId6"/>
              </a:rPr>
              <a:t>www.evropa.gov.rs</a:t>
            </a:r>
            <a:r>
              <a:rPr lang="en-US" altLang="en-US" sz="1900" b="1" dirty="0"/>
              <a:t> </a:t>
            </a:r>
            <a:endParaRPr lang="sr-Cyrl-CS" altLang="en-US" sz="19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4C4396-F050-F31C-B021-76BB705BF68B}"/>
              </a:ext>
            </a:extLst>
          </p:cNvPr>
          <p:cNvSpPr txBox="1">
            <a:spLocks/>
          </p:cNvSpPr>
          <p:nvPr/>
        </p:nvSpPr>
        <p:spPr>
          <a:xfrm>
            <a:off x="539552" y="2852936"/>
            <a:ext cx="8064896" cy="104645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en-US" sz="1900" b="1" dirty="0"/>
              <a:t>Заједнички секретаријат у Темишвару</a:t>
            </a:r>
            <a:r>
              <a:rPr lang="sr-Cyrl-CS" altLang="en-US" sz="1900" dirty="0"/>
              <a:t>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en-US" sz="1900" dirty="0"/>
              <a:t>Тел: +40 356 426360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o-RO" altLang="en-US" sz="1900" dirty="0">
                <a:solidFill>
                  <a:srgbClr val="FF0000"/>
                </a:solidFill>
                <a:hlinkClick r:id="rId7"/>
              </a:rPr>
              <a:t>helpdesk@brct-timisoara.ro</a:t>
            </a:r>
            <a:r>
              <a:rPr lang="ro-RO" altLang="en-US" sz="1900" dirty="0">
                <a:solidFill>
                  <a:srgbClr val="FF0000"/>
                </a:solidFill>
              </a:rPr>
              <a:t> </a:t>
            </a:r>
            <a:endParaRPr lang="sr-Cyrl-CS" altLang="en-US" sz="19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385977-3652-93D5-AC75-320D24F6F4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921" y="483545"/>
            <a:ext cx="1641527" cy="6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0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17"/>
          <p:cNvSpPr txBox="1">
            <a:spLocks/>
          </p:cNvSpPr>
          <p:nvPr/>
        </p:nvSpPr>
        <p:spPr>
          <a:xfrm>
            <a:off x="0" y="1955605"/>
            <a:ext cx="9144000" cy="1152129"/>
          </a:xfrm>
          <a:prstGeom prst="rect">
            <a:avLst/>
          </a:prstGeom>
          <a:gradFill flip="none" rotWithShape="1">
            <a:gsLst>
              <a:gs pos="90000">
                <a:srgbClr val="034B77"/>
              </a:gs>
              <a:gs pos="40000">
                <a:srgbClr val="3471B8"/>
              </a:gs>
            </a:gsLst>
            <a:lin ang="2400000" scaled="0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Interreg IPA </a:t>
            </a:r>
            <a:endParaRPr lang="ro-RO" sz="2400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Romania</a:t>
            </a:r>
            <a:r>
              <a:rPr lang="ro-RO" sz="2400" b="1" dirty="0">
                <a:solidFill>
                  <a:srgbClr val="FFFFFF"/>
                </a:solidFill>
              </a:rPr>
              <a:t>-</a:t>
            </a:r>
            <a:r>
              <a:rPr lang="it-IT" sz="2400" b="1" dirty="0">
                <a:solidFill>
                  <a:srgbClr val="FFFFFF"/>
                </a:solidFill>
              </a:rPr>
              <a:t>Serbia</a:t>
            </a:r>
            <a:r>
              <a:rPr lang="ro-RO" sz="2400" b="1" dirty="0">
                <a:solidFill>
                  <a:srgbClr val="FFFFFF"/>
                </a:solidFill>
              </a:rPr>
              <a:t> Programme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6B407-E154-4189-9A59-22F8D6604218}"/>
              </a:ext>
            </a:extLst>
          </p:cNvPr>
          <p:cNvSpPr txBox="1"/>
          <p:nvPr/>
        </p:nvSpPr>
        <p:spPr>
          <a:xfrm>
            <a:off x="0" y="3107734"/>
            <a:ext cx="9144000" cy="390492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Cooperation beyond borders!</a:t>
            </a:r>
            <a:endParaRPr lang="en-GB" sz="16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A6488DB3-AA32-BA86-00F0-C3D5F16E2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4005064"/>
            <a:ext cx="77768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Cyrl-R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Специфичности пројеката у контексту програма</a:t>
            </a: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прекограничне сарадње</a:t>
            </a:r>
            <a:endParaRPr lang="en-US" alt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01D815-5D86-D561-F840-37048A9EA5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373216"/>
            <a:ext cx="1641527" cy="69102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1F5422E-4EBF-5FC8-7B41-68C6F1781328}"/>
              </a:ext>
            </a:extLst>
          </p:cNvPr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8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599D-7D8E-CEDB-2E3B-619DA0CE1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61902"/>
            <a:ext cx="4968552" cy="1008111"/>
          </a:xfrm>
        </p:spPr>
        <p:txBody>
          <a:bodyPr/>
          <a:lstStyle/>
          <a:p>
            <a:r>
              <a:rPr lang="sr-Cyrl-RS" dirty="0"/>
              <a:t>Тела у спровођењу програма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0C12A-C2C0-454D-A6B9-735D246E9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9647"/>
            <a:ext cx="8424936" cy="4871566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r-Cyrl-RS" alt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Управљачко тело 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 – Managing Authority) – 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Министарство у земљи чланици ЕУ</a:t>
            </a:r>
          </a:p>
          <a:p>
            <a:pPr eaLnBrk="1" hangingPunct="1">
              <a:lnSpc>
                <a:spcPct val="90000"/>
              </a:lnSpc>
            </a:pPr>
            <a:r>
              <a:rPr lang="sr-Cyrl-RS" alt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Национално тело 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– National Authority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– Министарство за европске интеграције</a:t>
            </a:r>
          </a:p>
          <a:p>
            <a:pPr eaLnBrk="1" hangingPunct="1">
              <a:lnSpc>
                <a:spcPct val="90000"/>
              </a:lnSpc>
            </a:pPr>
            <a:r>
              <a:rPr lang="sr-Cyrl-RS" alt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Заједнички секретаријат</a:t>
            </a:r>
            <a:r>
              <a:rPr lang="en-US" alt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ЗС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JS- Joint Secretariat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Антена ЗС-а</a:t>
            </a:r>
          </a:p>
          <a:p>
            <a:pPr eaLnBrk="1" hangingPunct="1">
              <a:lnSpc>
                <a:spcPct val="90000"/>
              </a:lnSpc>
            </a:pPr>
            <a:r>
              <a:rPr lang="sr-Cyrl-RS" alt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Одбор за праћење 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MC – Monitoring Committee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US" altLang="en-US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RS" alt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Првостепена контрола 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sz="2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FLC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First Level Control)</a:t>
            </a:r>
          </a:p>
          <a:p>
            <a:pPr eaLnBrk="1" hangingPunct="1">
              <a:lnSpc>
                <a:spcPct val="90000"/>
              </a:lnSpc>
            </a:pPr>
            <a:r>
              <a:rPr lang="sr-Cyrl-RS" alt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Водећи корисник/корисник </a:t>
            </a:r>
            <a:r>
              <a:rPr lang="sr-Cyrl-R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LP/PP)</a:t>
            </a:r>
            <a:endParaRPr lang="sr-Cyrl-RS" altLang="en-US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ECCCA-5DE4-0C8D-5338-1174454D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6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>
            <a:extLst>
              <a:ext uri="{FF2B5EF4-FFF2-40B4-BE49-F238E27FC236}">
                <a16:creationId xmlns:a16="http://schemas.microsoft.com/office/drawing/2014/main" id="{A3E464C7-00AC-D5A2-94FB-A683E3677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227781"/>
            <a:ext cx="5040560" cy="1008111"/>
          </a:xfrm>
        </p:spPr>
        <p:txBody>
          <a:bodyPr/>
          <a:lstStyle/>
          <a:p>
            <a:pPr eaLnBrk="1" hangingPunct="1"/>
            <a:r>
              <a:rPr lang="sr-Cyrl-CS" altLang="en-US" sz="3200" b="1" dirty="0">
                <a:latin typeface="Arial" panose="020B0604020202020204" pitchFamily="34" charset="0"/>
              </a:rPr>
              <a:t>ПРИПРЕМА ПРОЈЕКАТА</a:t>
            </a: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147A91A-EB1C-7687-F7AD-8BFBE0DD37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7838"/>
            <a:ext cx="8229600" cy="4525963"/>
          </a:xfrm>
        </p:spPr>
        <p:txBody>
          <a:bodyPr/>
          <a:lstStyle/>
          <a:p>
            <a:pPr marL="342900" indent="-342900" algn="l">
              <a:buFont typeface="Arial" charset="0"/>
              <a:buNone/>
              <a:defRPr/>
            </a:pPr>
            <a:endParaRPr lang="sr-Cyrl-CS" altLang="en-US" sz="2800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r-Cyrl-CS" altLang="en-US" sz="28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Идентификација проблема или потреба средине/окружења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r-Cyrl-CS" altLang="en-US" sz="28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Дефинисање активности које ће довести до решавања/ублажавања проблема или задовољења идентификованих потреба</a:t>
            </a:r>
          </a:p>
          <a:p>
            <a:pPr algn="l">
              <a:buFont typeface="Arial" charset="0"/>
              <a:buNone/>
              <a:defRPr/>
            </a:pPr>
            <a:endParaRPr lang="sr-Cyrl-CS" altLang="en-US" sz="2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buFont typeface="Arial" charset="0"/>
              <a:buNone/>
              <a:defRPr/>
            </a:pPr>
            <a:r>
              <a:rPr lang="sr-Cyrl-C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решење                   </a:t>
            </a:r>
          </a:p>
          <a:p>
            <a:pPr algn="l">
              <a:buFont typeface="Arial" charset="0"/>
              <a:buNone/>
              <a:defRPr/>
            </a:pPr>
            <a:r>
              <a:rPr lang="sr-Cyrl-C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Проблем                                           циљ</a:t>
            </a:r>
            <a:endParaRPr lang="hr-HR" altLang="en-US" sz="3500" dirty="0">
              <a:solidFill>
                <a:srgbClr val="8989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8004E4-7517-D535-94FE-E76B877DCBF5}"/>
              </a:ext>
            </a:extLst>
          </p:cNvPr>
          <p:cNvCxnSpPr/>
          <p:nvPr/>
        </p:nvCxnSpPr>
        <p:spPr>
          <a:xfrm>
            <a:off x="2590800" y="5410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>
            <a:extLst>
              <a:ext uri="{FF2B5EF4-FFF2-40B4-BE49-F238E27FC236}">
                <a16:creationId xmlns:a16="http://schemas.microsoft.com/office/drawing/2014/main" id="{09EC9F2E-A916-76D8-5208-906C82F17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920" y="227781"/>
            <a:ext cx="5112568" cy="1008111"/>
          </a:xfrm>
        </p:spPr>
        <p:txBody>
          <a:bodyPr/>
          <a:lstStyle/>
          <a:p>
            <a:pPr eaLnBrk="1" hangingPunct="1"/>
            <a:r>
              <a:rPr lang="sr-Cyrl-RS" altLang="en-US" sz="3200" b="1" dirty="0">
                <a:latin typeface="Arial" panose="020B0604020202020204" pitchFamily="34" charset="0"/>
              </a:rPr>
              <a:t>ПРИПРЕМА ПРОЈЕКТА</a:t>
            </a: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6148" name="Subtitle 2">
            <a:extLst>
              <a:ext uri="{FF2B5EF4-FFF2-40B4-BE49-F238E27FC236}">
                <a16:creationId xmlns:a16="http://schemas.microsoft.com/office/drawing/2014/main" id="{9F87DE11-6570-EC0D-D6B0-630B3155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sr-Cyrl-RS" altLang="en-US" sz="2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sr-Cyrl-R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Налажење одговарајуће партнерске организације</a:t>
            </a:r>
            <a:r>
              <a:rPr lang="en-U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r-Cyrl-R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принцип водећег партнера</a:t>
            </a:r>
          </a:p>
          <a:p>
            <a:pPr algn="l" eaLnBrk="1" hangingPunct="1">
              <a:buFont typeface="Arial" charset="0"/>
              <a:buNone/>
              <a:defRPr/>
            </a:pPr>
            <a:endParaRPr lang="sr-Cyrl-RS" altLang="en-US" sz="2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sr-Cyrl-R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Писање пројекта у сарањи са партнерском организацијом (немојте бити само пасивни посматрачи!)</a:t>
            </a:r>
            <a:endParaRPr lang="sr-Latn-CS" altLang="en-US" sz="2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>
            <a:extLst>
              <a:ext uri="{FF2B5EF4-FFF2-40B4-BE49-F238E27FC236}">
                <a16:creationId xmlns:a16="http://schemas.microsoft.com/office/drawing/2014/main" id="{56AB0086-2FBB-285F-3C70-65923BD5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4896544" cy="1008111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sr-Cyrl-CS" altLang="en-US" sz="3200" b="1" dirty="0">
                <a:latin typeface="Arial" panose="020B0604020202020204" pitchFamily="34" charset="0"/>
              </a:rPr>
            </a:br>
            <a:r>
              <a:rPr lang="sr-Cyrl-CS" altLang="en-US" sz="3200" b="1" dirty="0">
                <a:latin typeface="Arial" panose="020B0604020202020204" pitchFamily="34" charset="0"/>
              </a:rPr>
              <a:t>ПРИПРЕМА ПРОЈЕКТА</a:t>
            </a:r>
            <a:br>
              <a:rPr lang="en-US" altLang="en-US" sz="3200" b="1" dirty="0">
                <a:latin typeface="Arial" panose="020B0604020202020204" pitchFamily="34" charset="0"/>
              </a:rPr>
            </a:b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88C1333-7516-E578-78EB-0B66C3F61D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charset="0"/>
              <a:buNone/>
              <a:defRPr/>
            </a:pPr>
            <a:endParaRPr lang="sr-Cyrl-RS" altLang="en-US" sz="2000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sr-Cyrl-RS" altLang="en-US" sz="28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Дефинисање активности на нивоу пројекта</a:t>
            </a:r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sr-Cyrl-R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Активности сваког партнера посебно</a:t>
            </a:r>
          </a:p>
          <a:p>
            <a:pPr algn="l">
              <a:lnSpc>
                <a:spcPct val="90000"/>
              </a:lnSpc>
              <a:buFont typeface="Arial" charset="0"/>
              <a:buNone/>
              <a:defRPr/>
            </a:pPr>
            <a:endParaRPr lang="sr-Cyrl-RS" altLang="en-US" sz="2800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sr-Cyrl-RS" altLang="en-US" sz="28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Дефинисање буџета на нивоу пројекта</a:t>
            </a:r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sr-Cyrl-R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Буџет сваког партнера посебно</a:t>
            </a:r>
          </a:p>
          <a:p>
            <a:pPr algn="l">
              <a:lnSpc>
                <a:spcPct val="90000"/>
              </a:lnSpc>
              <a:buFont typeface="Arial" charset="0"/>
              <a:buNone/>
              <a:defRPr/>
            </a:pPr>
            <a:r>
              <a:rPr lang="sr-Cyrl-R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</a:t>
            </a:r>
            <a:r>
              <a:rPr lang="sr-Cyrl-RS" alt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(реалан, оправдан, остварив, повезан са   активностима/индикаторима, добро образложен)</a:t>
            </a: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sr-Cyrl-RS" altLang="en-US" sz="28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Дефинисање резултата/индикатора </a:t>
            </a:r>
            <a:r>
              <a:rPr lang="sr-Cyrl-RS" altLang="en-US" sz="28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нивоу пројекта </a:t>
            </a:r>
            <a:r>
              <a:rPr lang="sr-Cyrl-RS" altLang="en-US" sz="2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(реални, мерљиви)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>
            <a:extLst>
              <a:ext uri="{FF2B5EF4-FFF2-40B4-BE49-F238E27FC236}">
                <a16:creationId xmlns:a16="http://schemas.microsoft.com/office/drawing/2014/main" id="{317B8E78-F6AB-BC11-9228-556D3D9B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 sz="3200" b="1" dirty="0">
                <a:latin typeface="Arial" panose="020B0604020202020204" pitchFamily="34" charset="0"/>
              </a:rPr>
              <a:t>ОПШТА ПРАВИЛА</a:t>
            </a:r>
            <a:endParaRPr lang="hr-HR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1B5A1363-6B92-86AD-5BF0-E7ECE595C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FE025A89-1E85-A922-58A1-0EDA5A411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676400"/>
            <a:ext cx="84582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sr-Cyrl-RS" altLang="en-US" dirty="0"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endParaRPr lang="sr-Cyrl-RS" altLang="en-US" dirty="0"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r>
              <a:rPr lang="sr-Latn-C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sr-Cyrl-C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sr-Cyrl-C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Најмање 2 партнерске организације са различите стране границе </a:t>
            </a:r>
          </a:p>
          <a:p>
            <a:pPr eaLnBrk="1" hangingPunct="1">
              <a:defRPr/>
            </a:pPr>
            <a:endParaRPr lang="sr-Cyrl-C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endParaRPr lang="sr-Cyrl-C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sr-Cyrl-C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Принцип водећег партнера (</a:t>
            </a: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Subsidy contract, partnership agreement)</a:t>
            </a:r>
            <a:endParaRPr lang="sr-Cyrl-CS" altLang="en-US" sz="28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endParaRPr lang="sr-Cyrl-CS" altLang="en-US" sz="28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endParaRPr lang="sr-Cyrl-CS" altLang="en-US" sz="28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endParaRPr lang="en-US" altLang="en-US" sz="2400" dirty="0">
              <a:solidFill>
                <a:srgbClr val="FF66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>
            <a:extLst>
              <a:ext uri="{FF2B5EF4-FFF2-40B4-BE49-F238E27FC236}">
                <a16:creationId xmlns:a16="http://schemas.microsoft.com/office/drawing/2014/main" id="{BEA31CA7-7FE2-2961-B0A9-C437EFEC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Cyrl-R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ОПШТА ПРАВИЛА</a:t>
            </a:r>
            <a:endParaRPr lang="en-GB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Subtitle 2">
            <a:extLst>
              <a:ext uri="{FF2B5EF4-FFF2-40B4-BE49-F238E27FC236}">
                <a16:creationId xmlns:a16="http://schemas.microsoft.com/office/drawing/2014/main" id="{DEE892BC-1F2E-7320-0B79-54F53AB71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7"/>
            <a:ext cx="8435280" cy="4896544"/>
          </a:xfrm>
        </p:spPr>
        <p:txBody>
          <a:bodyPr anchor="ctr">
            <a:normAutofit fontScale="92500" lnSpcReduction="10000"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Критеријуми сарадње </a:t>
            </a:r>
            <a:r>
              <a:rPr lang="sr-Cyrl-C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могу бити рестриктивнији у односу на ИПА регулативу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Сви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пројекти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треба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покажу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директан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прекогранични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ефекат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који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подразумева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поштовање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најмање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три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од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четири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критеријума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сарадње</a:t>
            </a:r>
            <a:r>
              <a:rPr lang="en-US" sz="18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sr-Cyrl-CS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Прихватљивост партнера</a:t>
            </a:r>
            <a:r>
              <a:rPr lang="sr-Cyrl-R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(важи за све)</a:t>
            </a:r>
            <a:endParaRPr lang="sr-Cyrl-CS" alt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Број партнера на пројекту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Прихватљивост појединих активности </a:t>
            </a:r>
            <a:r>
              <a:rPr lang="sr-Cyrl-C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односу на приоритетну осу </a:t>
            </a: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(information and publicity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sr-Cyrl-RS" altLang="en-US" sz="28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обавезни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sr-Cyrl-C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Ограничења</a:t>
            </a:r>
            <a:r>
              <a:rPr lang="en-U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r-Cyrl-R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 пројекту/код</a:t>
            </a: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буџетских категорија </a:t>
            </a:r>
            <a:r>
              <a:rPr lang="sr-Cyrl-C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 F)</a:t>
            </a:r>
            <a:endParaRPr lang="sr-Cyrl-CS" alt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sr-Cyrl-C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Програмска правила за јавне набавке</a:t>
            </a:r>
            <a:endParaRPr lang="sr-Cyrl-C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>
            <a:extLst>
              <a:ext uri="{FF2B5EF4-FFF2-40B4-BE49-F238E27FC236}">
                <a16:creationId xmlns:a16="http://schemas.microsoft.com/office/drawing/2014/main" id="{7EB61461-C9B3-765C-0015-212E589F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928" y="332656"/>
            <a:ext cx="4968552" cy="1008111"/>
          </a:xfrm>
        </p:spPr>
        <p:txBody>
          <a:bodyPr/>
          <a:lstStyle/>
          <a:p>
            <a:pPr eaLnBrk="1" hangingPunct="1"/>
            <a:r>
              <a:rPr lang="sr-Cyrl-RS" altLang="en-US" sz="3200" b="1" dirty="0">
                <a:latin typeface="Arial" panose="020B0604020202020204" pitchFamily="34" charset="0"/>
              </a:rPr>
              <a:t>ОПШТА ПРАВИЛА</a:t>
            </a: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2292" name="Subtitle 2">
            <a:extLst>
              <a:ext uri="{FF2B5EF4-FFF2-40B4-BE49-F238E27FC236}">
                <a16:creationId xmlns:a16="http://schemas.microsoft.com/office/drawing/2014/main" id="{95D9786D-67BE-74B6-0F2A-09A80EB57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81128"/>
          </a:xfrm>
        </p:spPr>
        <p:txBody>
          <a:bodyPr anchor="ctr"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Cyrl-R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Прихватљива територија 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(основа за прихватљивост партнера и прихватљивост активности)</a:t>
            </a:r>
            <a:endParaRPr lang="sr-Cyrl-R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Cyrl-R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Прихватљивост партнера 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(регистрована правна лица, непрофитна, послују на програмском подручју)</a:t>
            </a:r>
            <a:endParaRPr lang="sr-Cyrl-R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Cyrl-R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Прихватљивост активности 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(да су предвиђене пројектом, потребне, непрофитне)</a:t>
            </a:r>
            <a:endParaRPr lang="sr-Cyrl-RS" alt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Cyrl-RS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Прихватљивост трошкова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 су предвиђени буџетом, да су реални, да су неопходни за реализацију активности, да су стварно настали, да су настали у складу са правилима и процедурама</a:t>
            </a: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Annex F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sr-Latn-C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9514</TotalTime>
  <Words>658</Words>
  <Application>Microsoft Office PowerPoint</Application>
  <PresentationFormat>On-screen Show (4:3)</PresentationFormat>
  <Paragraphs>101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Montserrat</vt:lpstr>
      <vt:lpstr>Myriad Pro</vt:lpstr>
      <vt:lpstr>Open Sans</vt:lpstr>
      <vt:lpstr>Wingdings</vt:lpstr>
      <vt:lpstr>Office Theme</vt:lpstr>
      <vt:lpstr>PowerPoint Presentation</vt:lpstr>
      <vt:lpstr>PowerPoint Presentation</vt:lpstr>
      <vt:lpstr>Тела у спровођењу програма</vt:lpstr>
      <vt:lpstr>ПРИПРЕМА ПРОЈЕКАТА</vt:lpstr>
      <vt:lpstr>ПРИПРЕМА ПРОЈЕКТА</vt:lpstr>
      <vt:lpstr> ПРИПРЕМА ПРОЈЕКТА </vt:lpstr>
      <vt:lpstr>ОПШТА ПРАВИЛА</vt:lpstr>
      <vt:lpstr>ОПШТА ПРАВИЛА</vt:lpstr>
      <vt:lpstr>ОПШТА ПРАВИЛА</vt:lpstr>
      <vt:lpstr>КОНКУРСНА ПРОЦЕДУРА </vt:lpstr>
      <vt:lpstr>ИМПЛЕМЕНТАЦИЈА </vt:lpstr>
      <vt:lpstr>ПРОБЛЕМИ</vt:lpstr>
      <vt:lpstr>ИНФОРМАЦИЈЕ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Bardos</dc:creator>
  <cp:lastModifiedBy>Dani Bardos</cp:lastModifiedBy>
  <cp:revision>372</cp:revision>
  <cp:lastPrinted>2016-09-28T11:51:08Z</cp:lastPrinted>
  <dcterms:created xsi:type="dcterms:W3CDTF">2015-10-27T11:54:26Z</dcterms:created>
  <dcterms:modified xsi:type="dcterms:W3CDTF">2022-10-17T11:32:29Z</dcterms:modified>
</cp:coreProperties>
</file>